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0" r:id="rId7"/>
    <p:sldId id="302" r:id="rId8"/>
    <p:sldId id="303" r:id="rId9"/>
    <p:sldId id="263" r:id="rId10"/>
    <p:sldId id="304" r:id="rId11"/>
    <p:sldId id="305" r:id="rId12"/>
    <p:sldId id="306" r:id="rId13"/>
    <p:sldId id="307" r:id="rId14"/>
    <p:sldId id="308" r:id="rId15"/>
    <p:sldId id="310" r:id="rId16"/>
    <p:sldId id="309" r:id="rId17"/>
    <p:sldId id="312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19" autoAdjust="0"/>
  </p:normalViewPr>
  <p:slideViewPr>
    <p:cSldViewPr snapToGrid="0">
      <p:cViewPr varScale="1">
        <p:scale>
          <a:sx n="89" d="100"/>
          <a:sy n="8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microsoft.com/office/2007/relationships/hdphoto" Target="../media/hdphoto7.wdp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479" y="879697"/>
            <a:ext cx="3368182" cy="2901694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Saddlepoint and Kernel density approximations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Reed Shay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Mentor: Dr. Indika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AD56D-5C56-4450-9DD2-A641A7A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Exponential v Saddlepoint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474914-7BC4-4ADD-84AC-A9E09B8034A4}"/>
                  </a:ext>
                </a:extLst>
              </p:cNvPr>
              <p:cNvSpPr txBox="1"/>
              <p:nvPr/>
            </p:nvSpPr>
            <p:spPr>
              <a:xfrm>
                <a:off x="449031" y="1542479"/>
                <a:ext cx="10634147" cy="76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So, f(x)=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+1}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474914-7BC4-4ADD-84AC-A9E09B80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1" y="1542479"/>
                <a:ext cx="10634147" cy="767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7AD520-7BF8-4D84-A58C-B76E6368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37" y="2309933"/>
            <a:ext cx="4046611" cy="37388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39CB9-D36C-4914-864D-EE05D8DB2F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2748" y="2309933"/>
            <a:ext cx="3303978" cy="3738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5889D-226D-46E5-8712-02B5CB008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1784" y="2309933"/>
            <a:ext cx="4056021" cy="3738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BC533A-DC7A-451B-8E33-91349F89A8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781" y="1605133"/>
            <a:ext cx="2844649" cy="4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AD56D-5C56-4450-9DD2-A641A7A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Cont.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588693C-855F-4621-8866-E1CC8BCC2C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55395"/>
                  </p:ext>
                </p:extLst>
              </p:nvPr>
            </p:nvGraphicFramePr>
            <p:xfrm>
              <a:off x="-1" y="2248907"/>
              <a:ext cx="505952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3136781031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2174336691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3719207867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439026420"/>
                        </a:ext>
                      </a:extLst>
                    </a:gridCol>
                    <a:gridCol w="162560">
                      <a:extLst>
                        <a:ext uri="{9D8B030D-6E8A-4147-A177-3AD203B41FA5}">
                          <a16:colId xmlns:a16="http://schemas.microsoft.com/office/drawing/2014/main" val="348920148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Exponential Distribution,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1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656275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Saddlepoint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519750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6705906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3807764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58443860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08080738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0.9932621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0.9932616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49674648"/>
                      </a:ext>
                    </a:extLst>
                  </a:tr>
                  <a:tr h="4635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022764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588693C-855F-4621-8866-E1CC8BCC2C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055395"/>
                  </p:ext>
                </p:extLst>
              </p:nvPr>
            </p:nvGraphicFramePr>
            <p:xfrm>
              <a:off x="-1" y="2248907"/>
              <a:ext cx="505952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3136781031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2174336691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3719207867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439026420"/>
                        </a:ext>
                      </a:extLst>
                    </a:gridCol>
                    <a:gridCol w="162560">
                      <a:extLst>
                        <a:ext uri="{9D8B030D-6E8A-4147-A177-3AD203B41FA5}">
                          <a16:colId xmlns:a16="http://schemas.microsoft.com/office/drawing/2014/main" val="348920148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44265" t="-10714" r="-5735" b="-38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656275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Saddlepoint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519750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6705906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13807764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58443860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08080738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0.9932621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0.9932616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49674648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022764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1718C8D6-1B64-4B55-9DA2-5F102CA81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7231" y="22658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09DA12-84FB-433A-9970-4DD24B3F28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7785344"/>
                  </p:ext>
                </p:extLst>
              </p:nvPr>
            </p:nvGraphicFramePr>
            <p:xfrm>
              <a:off x="0" y="4444245"/>
              <a:ext cx="505952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907854564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1179685785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696422786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3511701436"/>
                        </a:ext>
                      </a:extLst>
                    </a:gridCol>
                    <a:gridCol w="162560">
                      <a:extLst>
                        <a:ext uri="{9D8B030D-6E8A-4147-A177-3AD203B41FA5}">
                          <a16:colId xmlns:a16="http://schemas.microsoft.com/office/drawing/2014/main" val="54121831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Exponential Distribution,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2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4153220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PDF- Saddlepoint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68001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0.8646644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0.0000003 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2362494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897224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0.9975208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1876615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0.9996645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0.9996641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3629149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0.9999546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0.9999542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09045063"/>
                      </a:ext>
                    </a:extLst>
                  </a:tr>
                  <a:tr h="4635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0.9999939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0.9999934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6946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9709DA12-84FB-433A-9970-4DD24B3F28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7785344"/>
                  </p:ext>
                </p:extLst>
              </p:nvPr>
            </p:nvGraphicFramePr>
            <p:xfrm>
              <a:off x="0" y="4444245"/>
              <a:ext cx="505952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907854564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1179685785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696422786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3511701436"/>
                        </a:ext>
                      </a:extLst>
                    </a:gridCol>
                    <a:gridCol w="162560">
                      <a:extLst>
                        <a:ext uri="{9D8B030D-6E8A-4147-A177-3AD203B41FA5}">
                          <a16:colId xmlns:a16="http://schemas.microsoft.com/office/drawing/2014/main" val="54121831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4524" t="-11905" r="-5745" b="-3845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4153220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PDF- Saddlepoint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68001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0.8646644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0.0000003 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2362494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4897224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0.9975208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1876615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0.9996645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0.9996641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3629149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0.9999546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0.9999542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109045063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0.9999939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0.9999934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69466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61975364-76E6-4483-AD48-CFB2B624E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7659" y="45316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BA4532C-44DC-46CF-817B-448E7E0E3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532970"/>
                  </p:ext>
                </p:extLst>
              </p:nvPr>
            </p:nvGraphicFramePr>
            <p:xfrm>
              <a:off x="4992490" y="3230132"/>
              <a:ext cx="489696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1596407278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181265029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2157238375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1593923349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Exponential Distribution,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15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397136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Saddlepoint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1609280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0,  0.025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0.3127107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0.3127106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5949328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0, 0.05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0.5276334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0.5276332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3687727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0, 0.075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0.6753475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0.6753473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5965921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0.7768698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0.7768695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892134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0,  0.125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0.846645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0.8466447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-0.0000002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3693932"/>
                      </a:ext>
                    </a:extLst>
                  </a:tr>
                  <a:tr h="4635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0, 0.15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0.8946008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0.8946004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3209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BA4532C-44DC-46CF-817B-448E7E0E3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532970"/>
                  </p:ext>
                </p:extLst>
              </p:nvPr>
            </p:nvGraphicFramePr>
            <p:xfrm>
              <a:off x="4992490" y="3230132"/>
              <a:ext cx="4896966" cy="239928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0652">
                      <a:extLst>
                        <a:ext uri="{9D8B030D-6E8A-4147-A177-3AD203B41FA5}">
                          <a16:colId xmlns:a16="http://schemas.microsoft.com/office/drawing/2014/main" val="1596407278"/>
                        </a:ext>
                      </a:extLst>
                    </a:gridCol>
                    <a:gridCol w="1116614">
                      <a:extLst>
                        <a:ext uri="{9D8B030D-6E8A-4147-A177-3AD203B41FA5}">
                          <a16:colId xmlns:a16="http://schemas.microsoft.com/office/drawing/2014/main" val="181265029"/>
                        </a:ext>
                      </a:extLst>
                    </a:gridCol>
                    <a:gridCol w="1291529">
                      <a:extLst>
                        <a:ext uri="{9D8B030D-6E8A-4147-A177-3AD203B41FA5}">
                          <a16:colId xmlns:a16="http://schemas.microsoft.com/office/drawing/2014/main" val="2157238375"/>
                        </a:ext>
                      </a:extLst>
                    </a:gridCol>
                    <a:gridCol w="988171">
                      <a:extLst>
                        <a:ext uri="{9D8B030D-6E8A-4147-A177-3AD203B41FA5}">
                          <a16:colId xmlns:a16="http://schemas.microsoft.com/office/drawing/2014/main" val="1593923349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4"/>
                          <a:stretch>
                            <a:fillRect l="-44444" t="-10714" r="-717" b="-3857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397136"/>
                      </a:ext>
                    </a:extLst>
                  </a:tr>
                  <a:tr h="64706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Saddlepoint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11609280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0,  0.025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0.3127107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0.3127106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59493285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0, 0.05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0.5276334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0.5276332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3687727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0, 0.075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0.6753475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0.6753473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75965921"/>
                      </a:ext>
                    </a:extLst>
                  </a:tr>
                  <a:tr h="22161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0.7768698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0.7768695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18921343"/>
                      </a:ext>
                    </a:extLst>
                  </a:tr>
                  <a:tr h="21209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0,  0.125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0.846645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0.8466447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-0.0000002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3693932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0, 0.15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0.8946008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0.8946004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132094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72208E09-CDB6-430B-86BF-D752339C4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824" y="27238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5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93BF5-25CC-4C71-99A8-71E65372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>
            <a:normAutofit/>
          </a:bodyPr>
          <a:lstStyle/>
          <a:p>
            <a:r>
              <a:rPr lang="en-US" dirty="0"/>
              <a:t>Kernel Density Estimation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C9EC6-8D69-46AE-8038-166C3BE3C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Estimation of PDF- Finite sample data to influences of population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K = Kernel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 = </a:t>
            </a:r>
            <a:r>
              <a:rPr lang="en-US" dirty="0" err="1"/>
              <a:t>bw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9ACDC-ED63-46A1-B8FD-64B3C260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687" y="1549351"/>
            <a:ext cx="4001315" cy="69022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F5E7C9-3D5E-4336-B7DC-7FB90E249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4600" y="3428999"/>
            <a:ext cx="2525487" cy="252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5025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2BF3C-578C-4072-8714-D1A56912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07606-E18A-43B9-A17B-365F0157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761" y="2582763"/>
            <a:ext cx="4014331" cy="37663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FB1864-5D50-404E-A1BB-C9765ED1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2582763"/>
            <a:ext cx="3562570" cy="3760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376F16-F244-4ABD-9DFA-6997843F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86" y="2582763"/>
            <a:ext cx="4563112" cy="3760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CBF684-F503-4991-8CC7-C3EF61BB97D0}"/>
              </a:ext>
            </a:extLst>
          </p:cNvPr>
          <p:cNvSpPr txBox="1"/>
          <p:nvPr/>
        </p:nvSpPr>
        <p:spPr>
          <a:xfrm>
            <a:off x="981512" y="2348917"/>
            <a:ext cx="19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2640-1E84-440D-ACB4-A8867C551C1F}"/>
              </a:ext>
            </a:extLst>
          </p:cNvPr>
          <p:cNvSpPr txBox="1"/>
          <p:nvPr/>
        </p:nvSpPr>
        <p:spPr>
          <a:xfrm>
            <a:off x="4647501" y="2343387"/>
            <a:ext cx="144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33A4E-B2B9-4DE4-8B35-2069EC31BB3F}"/>
              </a:ext>
            </a:extLst>
          </p:cNvPr>
          <p:cNvSpPr txBox="1"/>
          <p:nvPr/>
        </p:nvSpPr>
        <p:spPr>
          <a:xfrm>
            <a:off x="8661832" y="2343387"/>
            <a:ext cx="240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</a:p>
        </p:txBody>
      </p:sp>
    </p:spTree>
    <p:extLst>
      <p:ext uri="{BB962C8B-B14F-4D97-AF65-F5344CB8AC3E}">
        <p14:creationId xmlns:p14="http://schemas.microsoft.com/office/powerpoint/2010/main" val="292601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6B765-D80C-45E3-B3E4-C83BED40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Cont.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8EEFE-9063-49EF-A7CB-38221D189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060" y="3187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8B855B0-4280-48F8-9ABD-83525F81F1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687817"/>
                  </p:ext>
                </p:extLst>
              </p:nvPr>
            </p:nvGraphicFramePr>
            <p:xfrm>
              <a:off x="-73891" y="2934893"/>
              <a:ext cx="11419687" cy="1851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98878">
                      <a:extLst>
                        <a:ext uri="{9D8B030D-6E8A-4147-A177-3AD203B41FA5}">
                          <a16:colId xmlns:a16="http://schemas.microsoft.com/office/drawing/2014/main" val="3879664844"/>
                        </a:ext>
                      </a:extLst>
                    </a:gridCol>
                    <a:gridCol w="1784970">
                      <a:extLst>
                        <a:ext uri="{9D8B030D-6E8A-4147-A177-3AD203B41FA5}">
                          <a16:colId xmlns:a16="http://schemas.microsoft.com/office/drawing/2014/main" val="873156611"/>
                        </a:ext>
                      </a:extLst>
                    </a:gridCol>
                    <a:gridCol w="2064582">
                      <a:extLst>
                        <a:ext uri="{9D8B030D-6E8A-4147-A177-3AD203B41FA5}">
                          <a16:colId xmlns:a16="http://schemas.microsoft.com/office/drawing/2014/main" val="548080569"/>
                        </a:ext>
                      </a:extLst>
                    </a:gridCol>
                    <a:gridCol w="1674571">
                      <a:extLst>
                        <a:ext uri="{9D8B030D-6E8A-4147-A177-3AD203B41FA5}">
                          <a16:colId xmlns:a16="http://schemas.microsoft.com/office/drawing/2014/main" val="1608158320"/>
                        </a:ext>
                      </a:extLst>
                    </a:gridCol>
                    <a:gridCol w="1579647">
                      <a:extLst>
                        <a:ext uri="{9D8B030D-6E8A-4147-A177-3AD203B41FA5}">
                          <a16:colId xmlns:a16="http://schemas.microsoft.com/office/drawing/2014/main" val="832868161"/>
                        </a:ext>
                      </a:extLst>
                    </a:gridCol>
                    <a:gridCol w="152703">
                      <a:extLst>
                        <a:ext uri="{9D8B030D-6E8A-4147-A177-3AD203B41FA5}">
                          <a16:colId xmlns:a16="http://schemas.microsoft.com/office/drawing/2014/main" val="3843112062"/>
                        </a:ext>
                      </a:extLst>
                    </a:gridCol>
                    <a:gridCol w="1764336">
                      <a:extLst>
                        <a:ext uri="{9D8B030D-6E8A-4147-A177-3AD203B41FA5}">
                          <a16:colId xmlns:a16="http://schemas.microsoft.com/office/drawing/2014/main" val="1152150415"/>
                        </a:ext>
                      </a:extLst>
                    </a:gridCol>
                  </a:tblGrid>
                  <a:tr h="3272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Exponential Distribution,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  <m:r>
                                <a:rPr lang="en-US" sz="1500" spc="50">
                                  <a:ln>
                                    <a:noFill/>
                                  </a:ln>
                                  <a:effectLst>
                                    <a:outerShdw blurRad="63500" dist="50800" dir="13500000" sx="0" sy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500" spc="50">
                              <a:ln>
                                <a:noFill/>
                              </a:ln>
                              <a:effectLst>
                                <a:outerShdw blurRad="63500" dist="50800" dir="13500000" sx="0" sy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</a:rPr>
                            <a:t>1</a:t>
                          </a:r>
                          <a:endParaRPr lang="en-US" sz="110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348632"/>
                      </a:ext>
                    </a:extLst>
                  </a:tr>
                  <a:tr h="41375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Kernel Density Estimation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PDF- Saddlepoint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Kernel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08486552"/>
                      </a:ext>
                    </a:extLst>
                  </a:tr>
                  <a:tr h="1356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0.5436585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0.0884621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008125"/>
                      </a:ext>
                    </a:extLst>
                  </a:tr>
                  <a:tr h="1356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0.7550781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0.1095866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397395"/>
                      </a:ext>
                    </a:extLst>
                  </a:tr>
                  <a:tr h="1356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0, 3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0.8027569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0.147456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446957"/>
                      </a:ext>
                    </a:extLst>
                  </a:tr>
                  <a:tr h="14170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0.8771723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0.1045121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7597263"/>
                      </a:ext>
                    </a:extLst>
                  </a:tr>
                  <a:tr h="13561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0.9932621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0.9932616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0.9030667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0.0901954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917347"/>
                      </a:ext>
                    </a:extLst>
                  </a:tr>
                  <a:tr h="10898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0.9074176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0.0901036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9686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8B855B0-4280-48F8-9ABD-83525F81F1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687817"/>
                  </p:ext>
                </p:extLst>
              </p:nvPr>
            </p:nvGraphicFramePr>
            <p:xfrm>
              <a:off x="-73891" y="2934893"/>
              <a:ext cx="11419687" cy="1851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98878">
                      <a:extLst>
                        <a:ext uri="{9D8B030D-6E8A-4147-A177-3AD203B41FA5}">
                          <a16:colId xmlns:a16="http://schemas.microsoft.com/office/drawing/2014/main" val="3879664844"/>
                        </a:ext>
                      </a:extLst>
                    </a:gridCol>
                    <a:gridCol w="1784970">
                      <a:extLst>
                        <a:ext uri="{9D8B030D-6E8A-4147-A177-3AD203B41FA5}">
                          <a16:colId xmlns:a16="http://schemas.microsoft.com/office/drawing/2014/main" val="873156611"/>
                        </a:ext>
                      </a:extLst>
                    </a:gridCol>
                    <a:gridCol w="2064582">
                      <a:extLst>
                        <a:ext uri="{9D8B030D-6E8A-4147-A177-3AD203B41FA5}">
                          <a16:colId xmlns:a16="http://schemas.microsoft.com/office/drawing/2014/main" val="548080569"/>
                        </a:ext>
                      </a:extLst>
                    </a:gridCol>
                    <a:gridCol w="1674571">
                      <a:extLst>
                        <a:ext uri="{9D8B030D-6E8A-4147-A177-3AD203B41FA5}">
                          <a16:colId xmlns:a16="http://schemas.microsoft.com/office/drawing/2014/main" val="1608158320"/>
                        </a:ext>
                      </a:extLst>
                    </a:gridCol>
                    <a:gridCol w="1579647">
                      <a:extLst>
                        <a:ext uri="{9D8B030D-6E8A-4147-A177-3AD203B41FA5}">
                          <a16:colId xmlns:a16="http://schemas.microsoft.com/office/drawing/2014/main" val="832868161"/>
                        </a:ext>
                      </a:extLst>
                    </a:gridCol>
                    <a:gridCol w="152703">
                      <a:extLst>
                        <a:ext uri="{9D8B030D-6E8A-4147-A177-3AD203B41FA5}">
                          <a16:colId xmlns:a16="http://schemas.microsoft.com/office/drawing/2014/main" val="3843112062"/>
                        </a:ext>
                      </a:extLst>
                    </a:gridCol>
                    <a:gridCol w="1764336">
                      <a:extLst>
                        <a:ext uri="{9D8B030D-6E8A-4147-A177-3AD203B41FA5}">
                          <a16:colId xmlns:a16="http://schemas.microsoft.com/office/drawing/2014/main" val="1152150415"/>
                        </a:ext>
                      </a:extLst>
                    </a:gridCol>
                  </a:tblGrid>
                  <a:tr h="41503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3877" t="-13235" r="-27358" b="-3676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9348632"/>
                      </a:ext>
                    </a:extLst>
                  </a:tr>
                  <a:tr h="41375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Integration Intervals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Probability Density Function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Saddlepoint Approximation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Kernel Density Estimation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PDF- Saddlepoint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PDF- Kernel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08486552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0.6321203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0.5436585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0.0884621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4008125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0.8646644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0.7550781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0.1095866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8397395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0, 3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0.9502125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0.8027569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0.147456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446957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0.981684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0.8771723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0.1045121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7597263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0, 5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0.9932621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0.9932616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0.9030667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0.0000005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0.0901954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2917347"/>
                      </a:ext>
                    </a:extLst>
                  </a:tr>
                  <a:tr h="17043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0, 6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0.9975212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0.9975208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0.9074176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0.0000004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 0.0901036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99686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1">
            <a:extLst>
              <a:ext uri="{FF2B5EF4-FFF2-40B4-BE49-F238E27FC236}">
                <a16:creationId xmlns:a16="http://schemas.microsoft.com/office/drawing/2014/main" id="{2400B1C9-859E-4BB8-9844-667C45BA6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27892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8E133F-0385-4B02-A912-A12829648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896418"/>
              </p:ext>
            </p:extLst>
          </p:nvPr>
        </p:nvGraphicFramePr>
        <p:xfrm>
          <a:off x="-14930" y="1256257"/>
          <a:ext cx="11360726" cy="1699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6492">
                  <a:extLst>
                    <a:ext uri="{9D8B030D-6E8A-4147-A177-3AD203B41FA5}">
                      <a16:colId xmlns:a16="http://schemas.microsoft.com/office/drawing/2014/main" val="1576579440"/>
                    </a:ext>
                  </a:extLst>
                </a:gridCol>
                <a:gridCol w="1775755">
                  <a:extLst>
                    <a:ext uri="{9D8B030D-6E8A-4147-A177-3AD203B41FA5}">
                      <a16:colId xmlns:a16="http://schemas.microsoft.com/office/drawing/2014/main" val="4220175886"/>
                    </a:ext>
                  </a:extLst>
                </a:gridCol>
                <a:gridCol w="2053923">
                  <a:extLst>
                    <a:ext uri="{9D8B030D-6E8A-4147-A177-3AD203B41FA5}">
                      <a16:colId xmlns:a16="http://schemas.microsoft.com/office/drawing/2014/main" val="138296177"/>
                    </a:ext>
                  </a:extLst>
                </a:gridCol>
                <a:gridCol w="1665925">
                  <a:extLst>
                    <a:ext uri="{9D8B030D-6E8A-4147-A177-3AD203B41FA5}">
                      <a16:colId xmlns:a16="http://schemas.microsoft.com/office/drawing/2014/main" val="131925872"/>
                    </a:ext>
                  </a:extLst>
                </a:gridCol>
                <a:gridCol w="1571491">
                  <a:extLst>
                    <a:ext uri="{9D8B030D-6E8A-4147-A177-3AD203B41FA5}">
                      <a16:colId xmlns:a16="http://schemas.microsoft.com/office/drawing/2014/main" val="733979370"/>
                    </a:ext>
                  </a:extLst>
                </a:gridCol>
                <a:gridCol w="151913">
                  <a:extLst>
                    <a:ext uri="{9D8B030D-6E8A-4147-A177-3AD203B41FA5}">
                      <a16:colId xmlns:a16="http://schemas.microsoft.com/office/drawing/2014/main" val="3812625169"/>
                    </a:ext>
                  </a:extLst>
                </a:gridCol>
                <a:gridCol w="1755227">
                  <a:extLst>
                    <a:ext uri="{9D8B030D-6E8A-4147-A177-3AD203B41FA5}">
                      <a16:colId xmlns:a16="http://schemas.microsoft.com/office/drawing/2014/main" val="1976470943"/>
                    </a:ext>
                  </a:extLst>
                </a:gridCol>
              </a:tblGrid>
              <a:tr h="2035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spc="50">
                          <a:ln>
                            <a:noFill/>
                          </a:ln>
                          <a:effectLst>
                            <a:outerShdw blurRad="63500" dist="50800" dir="13500000" sx="0" sy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      Binomial Distribution (n= 30, p=0.3)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817204"/>
                  </a:ext>
                </a:extLst>
              </a:tr>
              <a:tr h="2573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Integration Intervals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Probability Density Function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Saddlepoint Approximation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Kernel Density Estimation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PDF- Saddlepoint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PDF- Kernel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0821058"/>
                  </a:ext>
                </a:extLst>
              </a:tr>
              <a:tr h="843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0.005703696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0.005128107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0.02150911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0.000576</a:t>
                      </a: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-0.015805414 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48882"/>
                  </a:ext>
                </a:extLst>
              </a:tr>
              <a:tr h="843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0.1180477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0.1155421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0.1365063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0.0026267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-0.0184586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42883"/>
                  </a:ext>
                </a:extLst>
              </a:tr>
              <a:tr h="843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0.5101517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0.5115993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0.543113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-0.0014476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-0.0329613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79487"/>
                  </a:ext>
                </a:extLst>
              </a:tr>
              <a:tr h="881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0.8780929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0.881298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0.9170552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-0.0032051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-0.0389623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112830"/>
                  </a:ext>
                </a:extLst>
              </a:tr>
              <a:tr h="843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0.9883313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0.9891212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0.9991123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-0.0007899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-0.0007899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165684"/>
                  </a:ext>
                </a:extLst>
              </a:tr>
              <a:tr h="71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0.9996536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0.003464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5146"/>
                  </a:ext>
                </a:extLst>
              </a:tr>
            </a:tbl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35242BD2-D5F8-48F8-B5BF-9BE84CB17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4288" y="27892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4A7531-1535-40A5-ACB1-F8C4FAE26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782404"/>
              </p:ext>
            </p:extLst>
          </p:nvPr>
        </p:nvGraphicFramePr>
        <p:xfrm>
          <a:off x="-73893" y="4786286"/>
          <a:ext cx="11419687" cy="21445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381">
                  <a:extLst>
                    <a:ext uri="{9D8B030D-6E8A-4147-A177-3AD203B41FA5}">
                      <a16:colId xmlns:a16="http://schemas.microsoft.com/office/drawing/2014/main" val="1615754583"/>
                    </a:ext>
                  </a:extLst>
                </a:gridCol>
                <a:gridCol w="1771208">
                  <a:extLst>
                    <a:ext uri="{9D8B030D-6E8A-4147-A177-3AD203B41FA5}">
                      <a16:colId xmlns:a16="http://schemas.microsoft.com/office/drawing/2014/main" val="491969916"/>
                    </a:ext>
                  </a:extLst>
                </a:gridCol>
                <a:gridCol w="2048664">
                  <a:extLst>
                    <a:ext uri="{9D8B030D-6E8A-4147-A177-3AD203B41FA5}">
                      <a16:colId xmlns:a16="http://schemas.microsoft.com/office/drawing/2014/main" val="1825481847"/>
                    </a:ext>
                  </a:extLst>
                </a:gridCol>
                <a:gridCol w="1660636">
                  <a:extLst>
                    <a:ext uri="{9D8B030D-6E8A-4147-A177-3AD203B41FA5}">
                      <a16:colId xmlns:a16="http://schemas.microsoft.com/office/drawing/2014/main" val="199244723"/>
                    </a:ext>
                  </a:extLst>
                </a:gridCol>
                <a:gridCol w="1567468">
                  <a:extLst>
                    <a:ext uri="{9D8B030D-6E8A-4147-A177-3AD203B41FA5}">
                      <a16:colId xmlns:a16="http://schemas.microsoft.com/office/drawing/2014/main" val="4140523756"/>
                    </a:ext>
                  </a:extLst>
                </a:gridCol>
                <a:gridCol w="1991330">
                  <a:extLst>
                    <a:ext uri="{9D8B030D-6E8A-4147-A177-3AD203B41FA5}">
                      <a16:colId xmlns:a16="http://schemas.microsoft.com/office/drawing/2014/main" val="3005208313"/>
                    </a:ext>
                  </a:extLst>
                </a:gridCol>
              </a:tblGrid>
              <a:tr h="294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spc="50" dirty="0">
                          <a:ln>
                            <a:noFill/>
                          </a:ln>
                          <a:effectLst>
                            <a:outerShdw blurRad="63500" dist="50800" dir="13500000" sx="0" sy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      Normal Distribution (0,1)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0006194"/>
                  </a:ext>
                </a:extLst>
              </a:tr>
              <a:tr h="458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Integration Intervals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Probability Density Function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Saddlepoint Approximation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Kernel Density Estimation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PDF- Saddlepoint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PDF- Kernel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1217655"/>
                  </a:ext>
                </a:extLst>
              </a:tr>
              <a:tr h="24808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0.00001747537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0.0013325246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0571748"/>
                  </a:ext>
                </a:extLst>
              </a:tr>
              <a:tr h="1504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-2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0.02275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0.01998448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0.00276552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4473571"/>
                  </a:ext>
                </a:extLst>
              </a:tr>
              <a:tr h="1504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-1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0.15866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0.15866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0.1843602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-0.0257002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324758"/>
                  </a:ext>
                </a:extLst>
              </a:tr>
              <a:tr h="1571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0.580239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-0.080239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898139"/>
                  </a:ext>
                </a:extLst>
              </a:tr>
              <a:tr h="15040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0.84134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0.84134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0.8999521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-0.0586121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7880660"/>
                  </a:ext>
                </a:extLst>
              </a:tr>
              <a:tr h="1208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0.9948644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-0.0176144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880469"/>
                  </a:ext>
                </a:extLst>
              </a:tr>
              <a:tr h="1208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-inf,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0.99865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0.99865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0.9999988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-0.013488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498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676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E2EB8-0DFF-4D14-AF12-E7CF18D96F85}"/>
              </a:ext>
            </a:extLst>
          </p:cNvPr>
          <p:cNvSpPr txBox="1"/>
          <p:nvPr/>
        </p:nvSpPr>
        <p:spPr>
          <a:xfrm>
            <a:off x="1434517" y="486561"/>
            <a:ext cx="86238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Further Research/Conclusions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ECA1B-B6B4-484E-AF95-480889CD9ACE}"/>
              </a:ext>
            </a:extLst>
          </p:cNvPr>
          <p:cNvSpPr txBox="1"/>
          <p:nvPr/>
        </p:nvSpPr>
        <p:spPr>
          <a:xfrm>
            <a:off x="1241571" y="2474752"/>
            <a:ext cx="8623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Error calculation, Percent error?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Integration Intervals?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+mj-lt"/>
              </a:rPr>
              <a:t>Bw</a:t>
            </a:r>
            <a:r>
              <a:rPr lang="en-US" sz="2000" dirty="0">
                <a:latin typeface="+mj-lt"/>
              </a:rPr>
              <a:t> exploration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+mj-lt"/>
              </a:rPr>
              <a:t>Kernel Exploration</a:t>
            </a:r>
          </a:p>
        </p:txBody>
      </p:sp>
    </p:spTree>
    <p:extLst>
      <p:ext uri="{BB962C8B-B14F-4D97-AF65-F5344CB8AC3E}">
        <p14:creationId xmlns:p14="http://schemas.microsoft.com/office/powerpoint/2010/main" val="87368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7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02D844-3308-451B-A41F-30269542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/>
                </a:solidFill>
              </a:rPr>
              <a:t>Background Material  </a:t>
            </a:r>
          </a:p>
        </p:txBody>
      </p:sp>
      <p:cxnSp>
        <p:nvCxnSpPr>
          <p:cNvPr id="1041" name="Straight Connector 7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F2A44-5D69-4CA2-A6AB-391241C9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2994815" cy="3483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Continuous v Discrete Random Variable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Probability Mass Function (PMF)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Probability Density Function  (PDF)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 Three Distributions 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1) Binomial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2) Exponential Distribution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>
                <a:solidFill>
                  <a:schemeClr val="tx1"/>
                </a:solidFill>
              </a:rPr>
              <a:t> 3) Normal Distribution </a:t>
            </a:r>
          </a:p>
        </p:txBody>
      </p:sp>
      <p:pic>
        <p:nvPicPr>
          <p:cNvPr id="1026" name="Picture 2" descr="Binomial distribution - Wikipedia">
            <a:extLst>
              <a:ext uri="{FF2B5EF4-FFF2-40B4-BE49-F238E27FC236}">
                <a16:creationId xmlns:a16="http://schemas.microsoft.com/office/drawing/2014/main" id="{072C82D7-FBC9-401F-BA12-3072E302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3245" y="761969"/>
            <a:ext cx="3583439" cy="23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bability Distributions. Probability distribution is the… | by Anant  Jaiswal | Probablity and Statistics for Data Science. | Medium">
            <a:extLst>
              <a:ext uri="{FF2B5EF4-FFF2-40B4-BE49-F238E27FC236}">
                <a16:creationId xmlns:a16="http://schemas.microsoft.com/office/drawing/2014/main" id="{7E34541B-C282-4C86-B8B9-6A151FFF6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9921" y="3908553"/>
            <a:ext cx="3691507" cy="18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ponential distribution - Wikipedia">
            <a:extLst>
              <a:ext uri="{FF2B5EF4-FFF2-40B4-BE49-F238E27FC236}">
                <a16:creationId xmlns:a16="http://schemas.microsoft.com/office/drawing/2014/main" id="{A2CF6AF9-E45F-43BA-8DC1-540F01A4C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5094" y="2013358"/>
            <a:ext cx="3583439" cy="285206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65821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Purpose?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C0E88-248E-43C3-AC8F-2A730FB5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2800" dirty="0">
                <a:solidFill>
                  <a:schemeClr val="bg1"/>
                </a:solidFill>
              </a:rPr>
              <a:t>Comparing probability mass/density functions with estimates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Compare estimates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</a:rPr>
              <a:t> Error Calculations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D44F5-11E6-4EC0-85DE-909B60FF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01971"/>
            <a:ext cx="2994815" cy="1666501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Saddle Point Approximation Method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94104-017C-43E0-AE6A-B419BC3474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7" y="2731361"/>
                <a:ext cx="2994815" cy="348317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400" dirty="0">
                    <a:solidFill>
                      <a:schemeClr val="tx1"/>
                    </a:solidFill>
                  </a:rPr>
                  <a:t> To approximate the probability distribution with only the Moment generating function (MGF)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𝑀𝐺𝐹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𝑡𝑥</m:t>
                        </m:r>
                      </m:sup>
                    </m:sSup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 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400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400" dirty="0">
                    <a:solidFill>
                      <a:schemeClr val="tx1"/>
                    </a:solidFill>
                  </a:rPr>
                  <a:t> MGF of  Discrete Random Variables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lang="en-US" sz="14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lang="en-US" sz="1400" dirty="0">
                    <a:solidFill>
                      <a:schemeClr val="tx1"/>
                    </a:solidFill>
                  </a:rPr>
                  <a:t>MGF of Continuous Random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94104-017C-43E0-AE6A-B419BC347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7" y="2731361"/>
                <a:ext cx="2994815" cy="3483172"/>
              </a:xfrm>
              <a:blipFill>
                <a:blip r:embed="rId2"/>
                <a:stretch>
                  <a:fillRect l="-3462" t="-1051" b="-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Moment Generating Functions of Random Variables">
            <a:extLst>
              <a:ext uri="{FF2B5EF4-FFF2-40B4-BE49-F238E27FC236}">
                <a16:creationId xmlns:a16="http://schemas.microsoft.com/office/drawing/2014/main" id="{C57C928B-0AD4-4CE3-A84B-5CF3917CF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4792" y="3429000"/>
            <a:ext cx="3583439" cy="185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oment-generating function - Wikipedia">
            <a:extLst>
              <a:ext uri="{FF2B5EF4-FFF2-40B4-BE49-F238E27FC236}">
                <a16:creationId xmlns:a16="http://schemas.microsoft.com/office/drawing/2014/main" id="{97B94B1E-B4ED-4034-AFA1-95E220D92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4793" y="5482531"/>
            <a:ext cx="3583439" cy="138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the Expected Value in Probability?">
            <a:extLst>
              <a:ext uri="{FF2B5EF4-FFF2-40B4-BE49-F238E27FC236}">
                <a16:creationId xmlns:a16="http://schemas.microsoft.com/office/drawing/2014/main" id="{9C090219-C378-42A3-909F-0A25D4FD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2342" y="825817"/>
            <a:ext cx="3583439" cy="22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456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AD44F5-11E6-4EC0-85DE-909B60FF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7" y="701971"/>
            <a:ext cx="3433745" cy="1666501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chemeClr val="tx1"/>
                </a:solidFill>
              </a:rPr>
              <a:t>MGF of Normal, Binomial,  and Exponential Distributions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94104-017C-43E0-AE6A-B419BC347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2994815" cy="34831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 MGF of Normal Distribution (</a:t>
            </a:r>
            <a:r>
              <a:rPr lang="en-US" sz="1400" dirty="0" err="1">
                <a:solidFill>
                  <a:schemeClr val="tx1"/>
                </a:solidFill>
              </a:rPr>
              <a:t>cont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 MGF of Binomial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tx1"/>
                </a:solidFill>
              </a:rPr>
              <a:t>MGF of Exponential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6CDA8-197D-4B3A-853D-8A86FD79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804" y="-520313"/>
            <a:ext cx="6706181" cy="4785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354E1-6ACD-4971-A50D-AAEF0BEA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4254223"/>
            <a:ext cx="3101609" cy="455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6192E7-4BD3-4393-BEC7-B1EA79045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7" y="2983823"/>
            <a:ext cx="2667231" cy="455071"/>
          </a:xfrm>
          <a:prstGeom prst="rect">
            <a:avLst/>
          </a:prstGeom>
        </p:spPr>
      </p:pic>
      <p:pic>
        <p:nvPicPr>
          <p:cNvPr id="16" name="Picture 1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016ECCD-D75E-47F3-955C-2E26C25784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6" y="5524623"/>
            <a:ext cx="3139712" cy="4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28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7E00-534E-494F-9FAF-A0FCECA7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9725F-7534-4A1A-B125-8C1F3D0DA6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66797" y="812798"/>
                <a:ext cx="5928344" cy="529475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sz="2400" dirty="0"/>
                  <a:t>Saddle Point Approximation for Normal Distribution</a:t>
                </a:r>
              </a:p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√2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⁡{−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200" dirty="0"/>
              </a:p>
              <a:p>
                <a:endParaRPr lang="en-US" sz="2400" dirty="0"/>
              </a:p>
              <a:p>
                <a:r>
                  <a:rPr lang="en-US" sz="2400" dirty="0"/>
                  <a:t>Binomial Distribution 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rad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𝑛𝑞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𝑞𝑥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sz="3200" dirty="0"/>
              </a:p>
              <a:p>
                <a:endParaRPr lang="en-US" sz="2400" dirty="0"/>
              </a:p>
              <a:p>
                <a:r>
                  <a:rPr lang="en-US" sz="2400" dirty="0"/>
                  <a:t>Exponential Distribution </a:t>
                </a:r>
              </a:p>
              <a:p>
                <a:r>
                  <a:rPr lang="en-US" sz="3600" dirty="0"/>
                  <a:t>So, f(x)=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l-GR" sz="3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l-GR" sz="3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+1}</m:t>
                    </m:r>
                  </m:oMath>
                </a14:m>
                <a:r>
                  <a:rPr lang="en-US" sz="3600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                  </a:t>
                </a:r>
              </a:p>
              <a:p>
                <a:r>
                  <a:rPr lang="en-US" dirty="0"/>
                  <a:t>                                                           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9725F-7534-4A1A-B125-8C1F3D0DA6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6797" y="812798"/>
                <a:ext cx="5928344" cy="5294757"/>
              </a:xfrm>
              <a:blipFill>
                <a:blip r:embed="rId2"/>
                <a:stretch>
                  <a:fillRect l="-1028" t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A3F9471-93AC-4AF7-95E6-5EB0BA6CE456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Simply defined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latin typeface="Cambria Math" panose="02040503050406030204" pitchFamily="18" charset="0"/>
                  </a:rPr>
                  <a:t>We have all parts for the saddlepoint approximation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A3F9471-93AC-4AF7-95E6-5EB0BA6CE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213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92EDE79-FFB8-4B79-B574-4847CE80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9" y="4575302"/>
            <a:ext cx="2857748" cy="510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27A0E-34FE-4474-96E0-5144A1062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240" y="5085886"/>
            <a:ext cx="2293819" cy="2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1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AD56D-5C56-4450-9DD2-A641A7A4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Normal Distribution v Saddlepoint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8EE6D7F-624C-4428-A6EE-C09D037C1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431" y="2543025"/>
            <a:ext cx="3935575" cy="3148291"/>
          </a:xfrm>
          <a:prstGeom prst="rect">
            <a:avLst/>
          </a:prstGeom>
        </p:spPr>
      </p:pic>
      <p:pic>
        <p:nvPicPr>
          <p:cNvPr id="17" name="Picture 16" descr="Histogram&#10;&#10;Description automatically generated">
            <a:extLst>
              <a:ext uri="{FF2B5EF4-FFF2-40B4-BE49-F238E27FC236}">
                <a16:creationId xmlns:a16="http://schemas.microsoft.com/office/drawing/2014/main" id="{1B8EF208-FE27-4381-BA5D-B044F4DCC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4581" y="2552112"/>
            <a:ext cx="3935576" cy="3148291"/>
          </a:xfrm>
          <a:prstGeom prst="rect">
            <a:avLst/>
          </a:prstGeom>
        </p:spPr>
      </p:pic>
      <p:pic>
        <p:nvPicPr>
          <p:cNvPr id="13" name="Picture 12" descr="Histogram&#10;&#10;Description automatically generated">
            <a:extLst>
              <a:ext uri="{FF2B5EF4-FFF2-40B4-BE49-F238E27FC236}">
                <a16:creationId xmlns:a16="http://schemas.microsoft.com/office/drawing/2014/main" id="{6FDFF59B-D1B8-4DE3-9A34-822523862A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3880" y="2543025"/>
            <a:ext cx="3935575" cy="314829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474914-7BC4-4ADD-84AC-A9E09B8034A4}"/>
                  </a:ext>
                </a:extLst>
              </p:cNvPr>
              <p:cNvSpPr txBox="1"/>
              <p:nvPr/>
            </p:nvSpPr>
            <p:spPr>
              <a:xfrm>
                <a:off x="449031" y="1542479"/>
                <a:ext cx="10634147" cy="838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Saddlepoint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√2</m:t>
                        </m:r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m:rPr>
                        <m:sty m:val="p"/>
                      </m:rP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⁡{−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en-US" sz="1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      =   PDF</a:t>
                </a:r>
                <a:r>
                  <a:rPr lang="en-US" sz="1800" dirty="0"/>
                  <a:t>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474914-7BC4-4ADD-84AC-A9E09B80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31" y="1542479"/>
                <a:ext cx="10634147" cy="838563"/>
              </a:xfrm>
              <a:prstGeom prst="rect">
                <a:avLst/>
              </a:prstGeom>
              <a:blipFill>
                <a:blip r:embed="rId8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88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6B765-D80C-45E3-B3E4-C83BED40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Binomial Distribution v Saddlepoint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6BEA43C-F284-4A7A-A0B3-5A9DE049F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273" y="2362788"/>
            <a:ext cx="3023631" cy="3537733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21426B34-437D-479C-B626-9A3176845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5564" y="2362788"/>
            <a:ext cx="3666399" cy="353773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5373831-473D-4F7A-AE7B-8280372BE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0104" y="2362788"/>
            <a:ext cx="3023631" cy="3537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D9AE8-E169-4EDE-86FE-1F941AC78650}"/>
              </a:ext>
            </a:extLst>
          </p:cNvPr>
          <p:cNvSpPr txBox="1"/>
          <p:nvPr/>
        </p:nvSpPr>
        <p:spPr>
          <a:xfrm>
            <a:off x="3399085" y="2488318"/>
            <a:ext cx="5725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,q=1-p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9C4F0F-9FAA-4E9B-A9BB-B11B71112D3B}"/>
              </a:ext>
            </a:extLst>
          </p:cNvPr>
          <p:cNvSpPr txBox="1"/>
          <p:nvPr/>
        </p:nvSpPr>
        <p:spPr>
          <a:xfrm>
            <a:off x="11543072" y="2488318"/>
            <a:ext cx="920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1-p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940247-9238-4EB5-8125-E01B84EB63D9}"/>
                  </a:ext>
                </a:extLst>
              </p:cNvPr>
              <p:cNvSpPr txBox="1"/>
              <p:nvPr/>
            </p:nvSpPr>
            <p:spPr>
              <a:xfrm>
                <a:off x="800338" y="1466833"/>
                <a:ext cx="10472204" cy="702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bg1"/>
                    </a:solidFill>
                  </a:rPr>
                  <a:t>                                                                   v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rad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den>
                    </m:f>
                    <m:f>
                      <m:f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𝑛𝑞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p>
                      <m:sSupPr>
                        <m:ctrlP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𝑞𝑥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    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940247-9238-4EB5-8125-E01B84EB6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38" y="1466833"/>
                <a:ext cx="10472204" cy="702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A9AF50-EA8A-4A54-97F7-3A6FE530B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337" y="1564583"/>
            <a:ext cx="3589331" cy="632337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5CF90CE5-9896-413D-8085-802573CA81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653" y="650945"/>
            <a:ext cx="8510994" cy="597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22650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22DE4C3-F301-467F-AA92-57A8FB152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E6B765-D80C-45E3-B3E4-C83BED40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354227"/>
            <a:ext cx="10909073" cy="10148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Cont.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6942" y="1466833"/>
            <a:ext cx="10515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29A556F-7A49-46B7-A1C2-C0280C895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58EEFE-9063-49EF-A7CB-38221D189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060" y="3187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B573C3-8633-435B-BCC7-E0407E7FF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002930"/>
              </p:ext>
            </p:extLst>
          </p:nvPr>
        </p:nvGraphicFramePr>
        <p:xfrm>
          <a:off x="-4" y="2263497"/>
          <a:ext cx="6096004" cy="20826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8091">
                  <a:extLst>
                    <a:ext uri="{9D8B030D-6E8A-4147-A177-3AD203B41FA5}">
                      <a16:colId xmlns:a16="http://schemas.microsoft.com/office/drawing/2014/main" val="4203475965"/>
                    </a:ext>
                  </a:extLst>
                </a:gridCol>
                <a:gridCol w="1390021">
                  <a:extLst>
                    <a:ext uri="{9D8B030D-6E8A-4147-A177-3AD203B41FA5}">
                      <a16:colId xmlns:a16="http://schemas.microsoft.com/office/drawing/2014/main" val="4280162435"/>
                    </a:ext>
                  </a:extLst>
                </a:gridCol>
                <a:gridCol w="1607764">
                  <a:extLst>
                    <a:ext uri="{9D8B030D-6E8A-4147-A177-3AD203B41FA5}">
                      <a16:colId xmlns:a16="http://schemas.microsoft.com/office/drawing/2014/main" val="3841705421"/>
                    </a:ext>
                  </a:extLst>
                </a:gridCol>
                <a:gridCol w="1230128">
                  <a:extLst>
                    <a:ext uri="{9D8B030D-6E8A-4147-A177-3AD203B41FA5}">
                      <a16:colId xmlns:a16="http://schemas.microsoft.com/office/drawing/2014/main" val="3313154509"/>
                    </a:ext>
                  </a:extLst>
                </a:gridCol>
              </a:tblGrid>
              <a:tr h="3885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spc="50" dirty="0">
                          <a:ln>
                            <a:noFill/>
                          </a:ln>
                          <a:effectLst>
                            <a:outerShdw blurRad="63500" dist="50800" dir="13500000" sx="0" sy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      Binomial Distribution (n=15, p=0.7)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327949"/>
                  </a:ext>
                </a:extLst>
              </a:tr>
              <a:tr h="4912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Integration Intervals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Probability Density Function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Saddlepoint Approximation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PDF- Saddlepoint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029701"/>
                  </a:ext>
                </a:extLst>
              </a:tr>
              <a:tr h="2655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0, 2.5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0.00001807167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0.0000124038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5.66787e-06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4178029"/>
                  </a:ext>
                </a:extLst>
              </a:tr>
              <a:tr h="2280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0.002162631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0.001792563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0.000370068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8061593"/>
                  </a:ext>
                </a:extLst>
              </a:tr>
              <a:tr h="1610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0, 7.5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0.05580796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0.0515064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0.00430156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1054162"/>
                  </a:ext>
                </a:extLst>
              </a:tr>
              <a:tr h="1687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0.3814439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0.3749159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0.00430156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767906"/>
                  </a:ext>
                </a:extLst>
              </a:tr>
              <a:tr h="1610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0, 12.5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0.8633654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0.8660804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-0.002715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4188936"/>
                  </a:ext>
                </a:extLst>
              </a:tr>
              <a:tr h="1293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0.9999997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.00000003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229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5A2D98-A9C3-4651-9FD6-B37DF2E41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87921"/>
              </p:ext>
            </p:extLst>
          </p:nvPr>
        </p:nvGraphicFramePr>
        <p:xfrm>
          <a:off x="-3" y="4411275"/>
          <a:ext cx="6013970" cy="19013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3137">
                  <a:extLst>
                    <a:ext uri="{9D8B030D-6E8A-4147-A177-3AD203B41FA5}">
                      <a16:colId xmlns:a16="http://schemas.microsoft.com/office/drawing/2014/main" val="641470008"/>
                    </a:ext>
                  </a:extLst>
                </a:gridCol>
                <a:gridCol w="1334247">
                  <a:extLst>
                    <a:ext uri="{9D8B030D-6E8A-4147-A177-3AD203B41FA5}">
                      <a16:colId xmlns:a16="http://schemas.microsoft.com/office/drawing/2014/main" val="1074227500"/>
                    </a:ext>
                  </a:extLst>
                </a:gridCol>
                <a:gridCol w="1543255">
                  <a:extLst>
                    <a:ext uri="{9D8B030D-6E8A-4147-A177-3AD203B41FA5}">
                      <a16:colId xmlns:a16="http://schemas.microsoft.com/office/drawing/2014/main" val="3834341848"/>
                    </a:ext>
                  </a:extLst>
                </a:gridCol>
                <a:gridCol w="1180771">
                  <a:extLst>
                    <a:ext uri="{9D8B030D-6E8A-4147-A177-3AD203B41FA5}">
                      <a16:colId xmlns:a16="http://schemas.microsoft.com/office/drawing/2014/main" val="957761486"/>
                    </a:ext>
                  </a:extLst>
                </a:gridCol>
                <a:gridCol w="162560">
                  <a:extLst>
                    <a:ext uri="{9D8B030D-6E8A-4147-A177-3AD203B41FA5}">
                      <a16:colId xmlns:a16="http://schemas.microsoft.com/office/drawing/2014/main" val="1829308827"/>
                    </a:ext>
                  </a:extLst>
                </a:gridCol>
              </a:tblGrid>
              <a:tr h="2607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spc="50" dirty="0">
                          <a:ln>
                            <a:noFill/>
                          </a:ln>
                          <a:effectLst>
                            <a:outerShdw blurRad="63500" dist="50800" dir="13500000" sx="0" sy="0">
                              <a:srgbClr val="000000">
                                <a:alpha val="50000"/>
                              </a:srgbClr>
                            </a:outerShdw>
                          </a:effectLst>
                        </a:rPr>
                        <a:t>       Binomial Distribution (n= 30, p=0.3)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6171115"/>
                  </a:ext>
                </a:extLst>
              </a:tr>
              <a:tr h="381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Integration Intervals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Probability Density Function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Saddlepoint Approximation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PDF- Saddlepoint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448409"/>
                  </a:ext>
                </a:extLst>
              </a:tr>
              <a:tr h="2523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0.005703696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0.005128107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0.000575589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400128"/>
                  </a:ext>
                </a:extLst>
              </a:tr>
              <a:tr h="122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0.1180477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0.1155421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0.0025056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6452929"/>
                  </a:ext>
                </a:extLst>
              </a:tr>
              <a:tr h="122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0.5101517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0.5115993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-0.0014476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378933"/>
                  </a:ext>
                </a:extLst>
              </a:tr>
              <a:tr h="122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0.8780929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0.881298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-0.032051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8836433"/>
                  </a:ext>
                </a:extLst>
              </a:tr>
              <a:tr h="122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0.9883313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0.9891212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-0.0007899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9417851"/>
                  </a:ext>
                </a:extLst>
              </a:tr>
              <a:tr h="122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0, 18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0.9995944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0.9996536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-0.0037096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1298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92C03C-F8A3-4610-AA04-1F6C45B84985}"/>
              </a:ext>
            </a:extLst>
          </p:cNvPr>
          <p:cNvSpPr txBox="1"/>
          <p:nvPr/>
        </p:nvSpPr>
        <p:spPr>
          <a:xfrm>
            <a:off x="9904452" y="2561902"/>
            <a:ext cx="1963702" cy="98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rgbClr val="FF0000"/>
              </a:solidFill>
              <a:latin typeface="Franklin Gothic Book" panose="020B0503020102020204" pitchFamily="34" charset="0"/>
            </a:endParaRPr>
          </a:p>
          <a:p>
            <a:pPr marL="0" marR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FF0000"/>
              </a:solidFill>
              <a:effectLst/>
              <a:latin typeface="Franklin Gothic Book" panose="020B0503020102020204" pitchFamily="34" charset="0"/>
            </a:endParaRPr>
          </a:p>
          <a:p>
            <a:pPr marL="0" marR="0" algn="l" rtl="0" eaLnBrk="1" fontAlgn="t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6157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{AAFDD485-C627-48C9-BD67-084CA4C83CDB}tf22712842_win32</Template>
  <TotalTime>411</TotalTime>
  <Words>917</Words>
  <Application>Microsoft Office PowerPoint</Application>
  <PresentationFormat>Widescreen</PresentationFormat>
  <Paragraphs>394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Bookman Old Style</vt:lpstr>
      <vt:lpstr>Calibri</vt:lpstr>
      <vt:lpstr>Cambria Math</vt:lpstr>
      <vt:lpstr>Franklin Gothic Book</vt:lpstr>
      <vt:lpstr>Wingdings</vt:lpstr>
      <vt:lpstr>1_RetrospectVTI</vt:lpstr>
      <vt:lpstr>Saddlepoint and Kernel density approximations</vt:lpstr>
      <vt:lpstr>Background Material  </vt:lpstr>
      <vt:lpstr>Purpose?</vt:lpstr>
      <vt:lpstr>Saddle Point Approximation Method</vt:lpstr>
      <vt:lpstr>MGF of Normal, Binomial,  and Exponential Distributions</vt:lpstr>
      <vt:lpstr>Cumulative Generating Function</vt:lpstr>
      <vt:lpstr>Normal Distribution v Saddlepoint </vt:lpstr>
      <vt:lpstr>Binomial Distribution v Saddlepoint</vt:lpstr>
      <vt:lpstr>Cont.</vt:lpstr>
      <vt:lpstr>Exponential v Saddlepoint </vt:lpstr>
      <vt:lpstr>Cont.</vt:lpstr>
      <vt:lpstr>Kernel Density Estimation</vt:lpstr>
      <vt:lpstr>Kernel Density Estimates</vt:lpstr>
      <vt:lpstr>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Saddlepoint and Kernel density approximations</dc:title>
  <dc:creator>Reed Shay</dc:creator>
  <cp:lastModifiedBy>Reed Shay</cp:lastModifiedBy>
  <cp:revision>27</cp:revision>
  <dcterms:created xsi:type="dcterms:W3CDTF">2021-07-20T17:37:42Z</dcterms:created>
  <dcterms:modified xsi:type="dcterms:W3CDTF">2022-07-18T17:13:16Z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